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810FA-7251-EA65-9F5D-72AEF6E9D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D7564C-D04F-C58F-4E98-1024DD5D3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33599-B67C-4173-BC5E-395F7B4B41D5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AAC6BD-E072-EDD4-D007-1647E5CEF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E50857-B622-B7A2-A3ED-20542EC7C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A2A6D-75C0-46D8-B0A6-1AE29F5F4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40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459967-297E-93E8-346A-29CBD071E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6632E7-999F-E418-55D0-9A29AA0A6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F8315-D7F4-1E98-DB68-FA99412440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033599-B67C-4173-BC5E-395F7B4B41D5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1AB24-5430-50AC-5AAA-191ED186BC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9E230-2186-2D39-BA32-19689C5587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6A2A6D-75C0-46D8-B0A6-1AE29F5F4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16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133B961-748E-C97C-B42E-4561F657C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4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4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Net Family Assets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256F65-7024-E932-75C3-538D96D0F3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520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0358D3-016A-AA0E-411E-E7BDE1E2B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HOTMA’s Asset Limitation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48DADE-AB27-F380-6CF3-21B3552A26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73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7CE9FB-93B5-3584-D9FE-B179B4D32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an Asset?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76A190-DF47-A01B-0E61-4F8FEF45FB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21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1647ABD-BB84-1F86-7E7F-0828630F4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 Family Assets: Relevancy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8E3867-0893-4476-B5F5-0D12E945D6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858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6BFFD5A-E8DB-09D7-90E0-5B35FAFC3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 Family Assets: Relevancy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00718B-9DAE-AF56-F98F-2BF88D6232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45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BA41DFE-FEDA-E958-CA04-C597D8920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Step 1: Collect Family Asset Information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F6F99D-0DC7-F24D-6BD8-2A1ECBC9A2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777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17FE1E4-6696-4EBE-E4B5-7C62DC3E6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Verification of Assets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F69844-0EE2-F720-3C76-FCBF3E9EB7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46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2F04D34-3008-DB06-4207-937B0BC78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Family Self-Certification of Assets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117D1C-E238-24B1-54AD-6A0830FB78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76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B9CD75-6F73-0A45-9DAF-436DE3F1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/>
              <a:t>Step 2: Determine If Asset is Included </a:t>
            </a:r>
            <a:r>
              <a:rPr lang="en-US" sz="5400">
                <a:solidFill>
                  <a:srgbClr val="FFFFFF"/>
                </a:solidFill>
              </a:rPr>
              <a:t>in</a:t>
            </a:r>
            <a:r>
              <a:rPr lang="en-US" sz="5400"/>
              <a:t> Net Family Assets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6E1DB8-D5D4-271C-AAC7-0AB5D41595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75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29E6A2-BEE4-4418-21A6-C787341F6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Definition of Net Family Asset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33F22A-EEA0-E946-3A83-6C88F75D05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36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C21FB7-9B6A-A1E5-4D69-8D7C56382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 Family Assets: Necessary Personal Property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412B42-80CD-F678-FF45-36B48E4221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6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CAAA17-245E-06F2-C7AF-AC31DA2DD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MFH HOTMA Video Series for Owners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2E7BC9-0DCE-0B5A-7669-F9891C2E88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93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79E93FE-524E-7CAB-1622-8792DFCB6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 Family Assets: Necessary Personal Property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2DBE4E-56D5-B954-2CE1-1B12376A02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810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DB2148D-2C44-14E7-20FB-A4D4364EF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 Family Assets: Non-Necessary Personal Property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6113C6-D23D-6C6E-AE3C-07DDA778D1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900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3E907B-A563-DFE6-502B-418D0049C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 Family Assets: Non-Necessary Personal Property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C355B6-849D-EB84-A8A9-693D1CBEE8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7508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4D6D62-3B84-88E7-4768-5D88B0C73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 Family Assets: Exclusions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CE1922-B012-1FE3-DA75-EE9125699D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181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2A2759D-4A18-7F53-7625-99B9910E9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Check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57FD16-C40B-5275-8943-50B3CF7BC8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123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0573BC-71BF-3029-DABF-6A7A6696F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Check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9DFE32-B1EB-9CE6-4DCA-42C1A2C1C3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8095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2AAA501-8CB8-45DA-59A7-8CC95BAED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Trusts as Net Family Assets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91CDB6-9296-CCC6-0723-F3EE1C9FEF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1111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16DBD0-0838-C633-6EBD-BB872BF5F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Trust Distributions and Net Family Assets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F171FF-627E-8941-BA5C-1B513E8AEB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2957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EFE472-6FD1-7FD7-66F9-BE4FAA715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Lump Sum Payments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3ED7D1-FC39-0612-CB73-DAABF5C15F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8332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733C2B8-722B-AA59-FAEC-DF1EC7960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Federal Tax Refunds or Refundable Tax Credits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854C6E-B592-F3FD-7B2D-FA460C3217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69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41D0C6-E1B1-F69E-D110-83A1B0931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739216-FD6E-1E62-D057-E38089D772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225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5C6852-F643-8CA8-F7C7-1C9B4762B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Assets Disposed of for Less Than Market Value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1F5561-787A-2A1A-810C-C58A2C35A0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145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5157EE-7ED6-E9CA-C0AC-F67367104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Negative Equity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A701F8-141E-36D9-C5B0-686073C6CC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787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4F3D6F-A772-D448-33B1-6B53648F4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Summary: Determining Net Family Assets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DBDC3C-91DA-BE76-552F-AFCF506B6B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4810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6348F0-7287-B245-2371-7FAA15ABE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List of Net Family Assets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B7636E-FFFD-A1CB-B8B5-01EA1BCC89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19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94DB22-CED1-E91A-1CB0-A31F2F7AF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List of Net Family Assets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B11283-F953-06DB-B6AA-B55DD740F8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210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53984BC-A8FD-1838-1967-42B3ED7A4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List of Net Family Assets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B4C2D5-860E-5753-B780-61F9E2BB88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6362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02D1AE-1DD6-438F-7B9A-48CB0F9B2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Check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06103D-CEF8-A1AB-822D-AACF6D3745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77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DF2D15-42A8-16C0-AC40-18DD672DA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Check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CD284A-E7F8-DDDA-6DD1-31983EF866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549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894418C-F7FC-48D6-FB81-64E3AC379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Step 3: Tallying the Value of Net Family Assets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C65104-E707-0606-7917-387B62035A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9637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759735-6461-EF62-B000-A9CA6EA86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Calculating Net Cash Value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EDC7CB-69BA-2E6A-8CDE-65BA757796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26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333ADED-CB40-AB95-EAE4-B24062549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algn="l"/>
            <a:r>
              <a:rPr lang="en-US"/>
              <a:t>Today’s Training Objectives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A53FD5-9FCA-FA99-CA3F-B94B4F452B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089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B75177-C80E-0A71-5729-599372075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Calculating Net Cash Value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737920-4460-0BDC-B196-5649F5CFC0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515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AF95123-A13B-852A-D05F-90182972E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Tallying Net Cash Value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4F4FD0-E0AA-FE29-FEF2-E2F6959D65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128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6F3E2A-869C-0966-5C3A-7611B2E64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Check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B467E7-CC90-E3C9-8FC3-5757B338D2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617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D5ED03-0636-C66D-4B6D-EE5734FC6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Check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8CADBD-CB71-3626-8C4E-E20000057C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351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D8736E8-118B-2E2D-E7B8-7A0ACD264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/>
              <a:t>Step 4: Calculate Income from Net Family Assets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D1E47D-0825-ED8D-3F1E-D9019F411E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547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8A965E-34D9-B8AE-216F-CD1071CB2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Asset Income to Be Counted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98810F-6B41-E28D-FDD5-88B9C2ECC6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5549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BB3295-AB80-FCD7-AC4E-52CD46AA4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Actual Income From Assets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B865A2-A947-4C77-981C-F90061A247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198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425B33-5B7F-0032-8368-2398051CD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Imputed Income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3A40E3-98F6-D250-7D42-5723DA5F38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8342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30C189-1ADD-A11B-67A6-2AFA4304D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Asset Income Calculation Decision Chart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7158DC-DDE6-EB3E-0833-1B8EDE187C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4376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79EB3C8-E418-6C74-FAD5-04E57D36E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Passbook Rate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30A61F-2367-1EA3-177C-B99E13C2DC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59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B2371F-51A7-2673-F2AB-8F8ED0D45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HOTMA Background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BF2FBD-2664-FCDF-DD97-B1CE8A7DB9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469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FAE04F6-2878-FE27-B114-5158F6E41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Inflationary Adjustment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5BE135-A2E3-8D6C-47CC-3CBB48C832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910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0653C3-C5CA-939C-CEF3-5BFA53282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Asset Income Calculation Scenarios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82C2D4-E7FA-D5E7-C281-D866FFECBA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0758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480190-3771-87EB-97CC-34FA21D2C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Asset Income Calculation Scenarios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BB4044-E856-A828-A713-0D2DD7C81B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747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9DFB44-64D6-4778-7004-7907200DC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When Net Family Assets Do Not Exceed Threshold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2A2316-78AC-148F-8D55-6AC28DCB43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715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0A1765C-EEE4-E18E-2A6D-22E7DED5A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34BF84-2AF1-F36D-B1F5-A57B049DDA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135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FF7B59-3FF1-208C-8AE2-9F333039F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When Net Family Assets Exceed Threshold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A5306E-5081-E985-F31F-7C69A61A06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3691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BE53F57-A434-ECD6-46E0-28AD2DE2F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b="1"/>
              <a:t>When Net Family Assets Exceed Threshold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DDFA2E-C9AA-C801-59DA-D8E789778A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3585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EC43ED-0AA4-9AF4-9B60-E31CC316C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Check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D397F9-773B-9724-75D8-92CEB09A40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26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A4D731E-2FEB-0A0E-D99A-C6E87066C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Check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C384E2-47BD-FFC4-43FF-9D0D1AE015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423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D7CABC-3816-52E5-24CD-0FDB1D1E1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Resources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FF4C96-9B92-D61F-0E53-B2D12E85DA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592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1E4C2CF-0116-1115-CA51-999B58359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F84B13-33B8-EA26-4536-EE6EDF8909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308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9E9A3F-A153-3D90-AA47-293087504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0A1551-3E2B-CC30-31CB-B9000CD1A7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48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E8B35A-A7B9-047D-3CA4-D38FEADD5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HOTMA Compliance Dates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7DE36D-B982-AB3F-97A1-2E0E6670F8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223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2B43F94-6595-9B31-331F-71E2F6435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Changes in “Net Family Assets”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8DF707-3ACC-3AF2-F4EC-7E4BC6131F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524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A0B3F5-AFC8-A8E5-1E37-49123880C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Changes in “Net Family Assets”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3819DF-D116-43DD-9AEE-781DBAE5D2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154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272</Words>
  <Application>Microsoft Office PowerPoint</Application>
  <PresentationFormat>Widescreen</PresentationFormat>
  <Paragraphs>58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5" baseType="lpstr">
      <vt:lpstr>Aptos</vt:lpstr>
      <vt:lpstr>Aptos Display</vt:lpstr>
      <vt:lpstr>Arial</vt:lpstr>
      <vt:lpstr>Lato</vt:lpstr>
      <vt:lpstr>Office Theme</vt:lpstr>
      <vt:lpstr> Net Family Assets</vt:lpstr>
      <vt:lpstr>MFH HOTMA Video Series for Owners</vt:lpstr>
      <vt:lpstr>Agenda</vt:lpstr>
      <vt:lpstr>Today’s Training Objectives </vt:lpstr>
      <vt:lpstr>HOTMA Background</vt:lpstr>
      <vt:lpstr>PowerPoint Presentation</vt:lpstr>
      <vt:lpstr>HOTMA Compliance Dates</vt:lpstr>
      <vt:lpstr>Key Changes in “Net Family Assets”</vt:lpstr>
      <vt:lpstr>Key Changes in “Net Family Assets”</vt:lpstr>
      <vt:lpstr>HOTMA’s Asset Limitation</vt:lpstr>
      <vt:lpstr>What Is an Asset?</vt:lpstr>
      <vt:lpstr>Net Family Assets: Relevancy</vt:lpstr>
      <vt:lpstr>Net Family Assets: Relevancy</vt:lpstr>
      <vt:lpstr>Step 1: Collect Family Asset Information</vt:lpstr>
      <vt:lpstr>Verification of Assets</vt:lpstr>
      <vt:lpstr>Family Self-Certification of Assets</vt:lpstr>
      <vt:lpstr>Step 2: Determine If Asset is Included in Net Family Assets</vt:lpstr>
      <vt:lpstr>New Definition of Net Family Asset</vt:lpstr>
      <vt:lpstr>Net Family Assets: Necessary Personal Property</vt:lpstr>
      <vt:lpstr>Net Family Assets: Necessary Personal Property</vt:lpstr>
      <vt:lpstr>Net Family Assets: Non-Necessary Personal Property</vt:lpstr>
      <vt:lpstr>Net Family Assets: Non-Necessary Personal Property</vt:lpstr>
      <vt:lpstr>Net Family Assets: Exclusions</vt:lpstr>
      <vt:lpstr>Knowledge Check </vt:lpstr>
      <vt:lpstr>Knowledge Check </vt:lpstr>
      <vt:lpstr>Trusts as Net Family Assets</vt:lpstr>
      <vt:lpstr>Trust Distributions and Net Family Assets</vt:lpstr>
      <vt:lpstr>Lump Sum Payments</vt:lpstr>
      <vt:lpstr>Federal Tax Refunds or Refundable Tax Credits</vt:lpstr>
      <vt:lpstr>Assets Disposed of for Less Than Market Value</vt:lpstr>
      <vt:lpstr>Negative Equity</vt:lpstr>
      <vt:lpstr>Summary: Determining Net Family Assets</vt:lpstr>
      <vt:lpstr>Example List of Net Family Assets</vt:lpstr>
      <vt:lpstr>Example List of Net Family Assets</vt:lpstr>
      <vt:lpstr>Example List of Net Family Assets</vt:lpstr>
      <vt:lpstr>Knowledge Check </vt:lpstr>
      <vt:lpstr>Knowledge Check </vt:lpstr>
      <vt:lpstr>Step 3: Tallying the Value of Net Family Assets</vt:lpstr>
      <vt:lpstr>Calculating Net Cash Value </vt:lpstr>
      <vt:lpstr>Calculating Net Cash Value</vt:lpstr>
      <vt:lpstr>Tallying Net Cash Value</vt:lpstr>
      <vt:lpstr>Knowledge Check</vt:lpstr>
      <vt:lpstr>Knowledge Check</vt:lpstr>
      <vt:lpstr>Step 4: Calculate Income from Net Family Assets</vt:lpstr>
      <vt:lpstr>Asset Income to Be Counted</vt:lpstr>
      <vt:lpstr>Actual Income From Assets</vt:lpstr>
      <vt:lpstr>Imputed Income</vt:lpstr>
      <vt:lpstr>Asset Income Calculation Decision Chart</vt:lpstr>
      <vt:lpstr>Passbook Rate</vt:lpstr>
      <vt:lpstr>Inflationary Adjustment</vt:lpstr>
      <vt:lpstr>Asset Income Calculation Scenarios</vt:lpstr>
      <vt:lpstr>Asset Income Calculation Scenarios</vt:lpstr>
      <vt:lpstr>When Net Family Assets Do Not Exceed Threshold</vt:lpstr>
      <vt:lpstr>PowerPoint Presentation</vt:lpstr>
      <vt:lpstr>When Net Family Assets Exceed Threshold</vt:lpstr>
      <vt:lpstr>When Net Family Assets Exceed Threshold</vt:lpstr>
      <vt:lpstr>Knowledge Check</vt:lpstr>
      <vt:lpstr>Knowledge Check</vt:lpstr>
      <vt:lpstr>Resources</vt:lpstr>
      <vt:lpstr>Thank you!</vt:lpstr>
    </vt:vector>
  </TitlesOfParts>
  <Company>U.S. Department of Housing and Urban Development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Net Family Assets</dc:title>
  <dc:creator>Norman, Robert L</dc:creator>
  <cp:lastModifiedBy>Norman, Robert L</cp:lastModifiedBy>
  <cp:revision>1</cp:revision>
  <dcterms:created xsi:type="dcterms:W3CDTF">2024-05-01T12:14:46Z</dcterms:created>
  <dcterms:modified xsi:type="dcterms:W3CDTF">2024-05-01T12:14:46Z</dcterms:modified>
</cp:coreProperties>
</file>